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77" r:id="rId6"/>
    <p:sldId id="260" r:id="rId7"/>
    <p:sldId id="261" r:id="rId8"/>
    <p:sldId id="262" r:id="rId9"/>
    <p:sldId id="263" r:id="rId10"/>
    <p:sldId id="279" r:id="rId11"/>
    <p:sldId id="280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8" r:id="rId24"/>
    <p:sldId id="276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3/28/2013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3/28/2013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3/28/2013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3/28/2013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3/28/2013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220px-Liliumbulbiferumflowertop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981200"/>
            <a:ext cx="4495800" cy="3977054"/>
          </a:xfrm>
        </p:spPr>
      </p:pic>
      <p:pic>
        <p:nvPicPr>
          <p:cNvPr id="5" name="Picture 4" descr="800px-গোলপীয়া_গোলাপ_ফুল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2005148"/>
            <a:ext cx="4267200" cy="381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819400" y="304800"/>
            <a:ext cx="5029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smtClean="0"/>
              <a:t>Welcome</a:t>
            </a:r>
            <a:endParaRPr lang="en-US" sz="9600" dirty="0"/>
          </a:p>
        </p:txBody>
      </p:sp>
      <p:sp>
        <p:nvSpPr>
          <p:cNvPr id="6" name="5-Point Star 5"/>
          <p:cNvSpPr/>
          <p:nvPr/>
        </p:nvSpPr>
        <p:spPr>
          <a:xfrm>
            <a:off x="2057400" y="609600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8" dur="1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9" dur="1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0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1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28600"/>
            <a:ext cx="5562600" cy="11430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>
                <a:solidFill>
                  <a:srgbClr val="00B050"/>
                </a:solidFill>
              </a:rPr>
              <a:t>Teacher’ Information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14600"/>
            <a:ext cx="7010400" cy="3352799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v"/>
            </a:pPr>
            <a:r>
              <a:rPr lang="en-US" sz="4400" dirty="0" err="1" smtClean="0"/>
              <a:t>Moqbul</a:t>
            </a:r>
            <a:r>
              <a:rPr lang="en-US" sz="4400" dirty="0" smtClean="0"/>
              <a:t> </a:t>
            </a:r>
            <a:r>
              <a:rPr lang="en-US" sz="4400" dirty="0" err="1" smtClean="0"/>
              <a:t>Hossain</a:t>
            </a:r>
            <a:endParaRPr lang="en-US" sz="4400" dirty="0" smtClean="0"/>
          </a:p>
          <a:p>
            <a:pPr>
              <a:buFont typeface="Wingdings" pitchFamily="2" charset="2"/>
              <a:buChar char="v"/>
            </a:pPr>
            <a:r>
              <a:rPr lang="en-US" sz="4000" dirty="0" smtClean="0">
                <a:solidFill>
                  <a:schemeClr val="accent5">
                    <a:lumMod val="75000"/>
                  </a:schemeClr>
                </a:solidFill>
              </a:rPr>
              <a:t>Lecturer in English</a:t>
            </a:r>
          </a:p>
          <a:p>
            <a:pPr>
              <a:buFont typeface="Wingdings" pitchFamily="2" charset="2"/>
              <a:buChar char="v"/>
            </a:pPr>
            <a:r>
              <a:rPr lang="en-US" sz="4000" dirty="0" err="1" smtClean="0">
                <a:solidFill>
                  <a:schemeClr val="accent5">
                    <a:lumMod val="75000"/>
                  </a:schemeClr>
                </a:solidFill>
              </a:rPr>
              <a:t>Iqbal</a:t>
            </a:r>
            <a:r>
              <a:rPr lang="en-US" sz="4000" dirty="0" smtClean="0">
                <a:solidFill>
                  <a:schemeClr val="accent5">
                    <a:lumMod val="75000"/>
                  </a:schemeClr>
                </a:solidFill>
              </a:rPr>
              <a:t> Memorial Degree </a:t>
            </a:r>
            <a:r>
              <a:rPr lang="en-US" sz="4000" dirty="0" smtClean="0"/>
              <a:t>College</a:t>
            </a:r>
          </a:p>
          <a:p>
            <a:pPr>
              <a:buFont typeface="Wingdings" pitchFamily="2" charset="2"/>
              <a:buChar char="v"/>
            </a:pPr>
            <a:r>
              <a:rPr lang="en-US" sz="4000" dirty="0" err="1" smtClean="0"/>
              <a:t>Dagonbhuiyan</a:t>
            </a:r>
            <a:r>
              <a:rPr lang="en-US" sz="4000" dirty="0" smtClean="0"/>
              <a:t>, </a:t>
            </a:r>
            <a:r>
              <a:rPr lang="en-US" sz="4000" dirty="0" err="1" smtClean="0"/>
              <a:t>Feni</a:t>
            </a:r>
            <a:r>
              <a:rPr lang="en-US" sz="4000" dirty="0" smtClean="0"/>
              <a:t>.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609600"/>
            <a:ext cx="5105400" cy="944562"/>
          </a:xfr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Learning Outcome</a:t>
            </a:r>
            <a:b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endParaRPr lang="en-US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133601"/>
            <a:ext cx="6934200" cy="2666999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>
              <a:buFont typeface="Wingdings" pitchFamily="2" charset="2"/>
              <a:buChar char="q"/>
            </a:pPr>
            <a:r>
              <a:rPr lang="en-US" dirty="0" smtClean="0">
                <a:solidFill>
                  <a:srgbClr val="7030A0"/>
                </a:solidFill>
              </a:rPr>
              <a:t>After this lesson students will be able to say about water pollution.</a:t>
            </a:r>
          </a:p>
          <a:p>
            <a:pPr algn="just">
              <a:buFont typeface="Wingdings" pitchFamily="2" charset="2"/>
              <a:buChar char="q"/>
            </a:pPr>
            <a:r>
              <a:rPr lang="en-US" dirty="0" smtClean="0">
                <a:solidFill>
                  <a:srgbClr val="00B050"/>
                </a:solidFill>
              </a:rPr>
              <a:t> Mention the factors responsible for water pollution</a:t>
            </a:r>
          </a:p>
          <a:p>
            <a:pPr algn="just">
              <a:buFont typeface="Wingdings" pitchFamily="2" charset="2"/>
              <a:buChar char="q"/>
            </a:pP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Explain the process of water pollution</a:t>
            </a: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800" decel="100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419600" y="3048000"/>
          <a:ext cx="914400" cy="714375"/>
        </p:xfrm>
        <a:graphic>
          <a:graphicData uri="http://schemas.openxmlformats.org/presentationml/2006/ole">
            <p:oleObj spid="_x0000_s1028" name="Package" showAsIcon="1" r:id="rId3" imgW="914400" imgH="714240" progId="Packag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81200" y="3733800"/>
            <a:ext cx="5410200" cy="14478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25000" lnSpcReduction="20000"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en-US" sz="4000" b="1" i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	</a:t>
            </a:r>
            <a:r>
              <a:rPr lang="en-US" sz="11100" b="1" i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English 1</a:t>
            </a:r>
            <a:r>
              <a:rPr lang="en-US" sz="11100" b="1" i="1" cap="all" baseline="3000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st</a:t>
            </a:r>
            <a:r>
              <a:rPr lang="en-US" sz="11100" b="1" i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paper</a:t>
            </a:r>
          </a:p>
          <a:p>
            <a:r>
              <a:rPr lang="en-US" sz="11100" b="1" i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	Unit 6 ,lesson 2</a:t>
            </a:r>
          </a:p>
          <a:p>
            <a:r>
              <a:rPr lang="en-US" sz="11100" b="1" i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	Water pollution</a:t>
            </a:r>
          </a:p>
          <a:p>
            <a:endParaRPr lang="en-US" sz="4000" b="1" i="1" cap="all" dirty="0" smtClean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  <a:p>
            <a:endParaRPr lang="en-US" sz="4000" b="1" i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905000" y="685800"/>
            <a:ext cx="48768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Eleventh Class</a:t>
            </a:r>
            <a:endParaRPr kumimoji="0" lang="en-US" sz="43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f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3000" y="533400"/>
            <a:ext cx="3477718" cy="2438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2895600" y="6019800"/>
            <a:ext cx="3429000" cy="76944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Pollution</a:t>
            </a:r>
            <a:endParaRPr lang="en-US" sz="4400" dirty="0"/>
          </a:p>
        </p:txBody>
      </p:sp>
      <p:pic>
        <p:nvPicPr>
          <p:cNvPr id="5" name="Picture 4" descr="wp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00600" y="533400"/>
            <a:ext cx="3595216" cy="2362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 descr="wp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43000" y="3276600"/>
            <a:ext cx="3543300" cy="2133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 descr="w1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76800" y="3276600"/>
            <a:ext cx="3686176" cy="2133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79792" cy="163068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 smtClean="0"/>
              <a:t>Water ,another vital element of </a:t>
            </a:r>
            <a:r>
              <a:rPr lang="en-US" smtClean="0"/>
              <a:t>the environment , </a:t>
            </a:r>
            <a:r>
              <a:rPr lang="en-US" dirty="0" smtClean="0"/>
              <a:t>is polluted in many ways.</a:t>
            </a:r>
            <a:endParaRPr lang="en-US" dirty="0"/>
          </a:p>
        </p:txBody>
      </p:sp>
      <p:pic>
        <p:nvPicPr>
          <p:cNvPr id="3" name="Picture 2" descr="527223_10151144092278278_600140947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0" y="2209800"/>
            <a:ext cx="3413264" cy="2556653"/>
          </a:xfrm>
          <a:prstGeom prst="rect">
            <a:avLst/>
          </a:prstGeom>
        </p:spPr>
      </p:pic>
      <p:pic>
        <p:nvPicPr>
          <p:cNvPr id="4" name="Picture 3" descr="imag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86400" y="2209800"/>
            <a:ext cx="3357121" cy="2514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124200" y="5181600"/>
            <a:ext cx="1295400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002060"/>
                </a:solidFill>
              </a:rPr>
              <a:t>filth</a:t>
            </a:r>
            <a:endParaRPr lang="en-US" sz="3600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629400" y="5105400"/>
            <a:ext cx="2209800" cy="7078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4">
                    <a:lumMod val="50000"/>
                  </a:schemeClr>
                </a:solidFill>
              </a:rPr>
              <a:t>rubbish</a:t>
            </a:r>
            <a:endParaRPr lang="en-US" sz="400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95400" y="3505200"/>
            <a:ext cx="2581275" cy="1771650"/>
          </a:xfrm>
          <a:prstGeom prst="rect">
            <a:avLst/>
          </a:prstGeom>
        </p:spPr>
      </p:pic>
      <p:pic>
        <p:nvPicPr>
          <p:cNvPr id="3" name="Picture 2" descr="p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00600" y="3657600"/>
            <a:ext cx="2619375" cy="17430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447800" y="5562600"/>
            <a:ext cx="1828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waste</a:t>
            </a:r>
            <a:endParaRPr lang="en-US" sz="4400" dirty="0"/>
          </a:p>
        </p:txBody>
      </p:sp>
      <p:sp>
        <p:nvSpPr>
          <p:cNvPr id="5" name="TextBox 4"/>
          <p:cNvSpPr txBox="1"/>
          <p:nvPr/>
        </p:nvSpPr>
        <p:spPr>
          <a:xfrm>
            <a:off x="5105400" y="5334000"/>
            <a:ext cx="2667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Waste from mills</a:t>
            </a:r>
            <a:endParaRPr lang="en-US" sz="3600" dirty="0"/>
          </a:p>
        </p:txBody>
      </p:sp>
      <p:pic>
        <p:nvPicPr>
          <p:cNvPr id="6" name="Picture 5" descr="p1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95400" y="685800"/>
            <a:ext cx="2533650" cy="18097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676400" y="2667000"/>
            <a:ext cx="175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insecticid</a:t>
            </a:r>
            <a:r>
              <a:rPr lang="en-US" sz="3200" dirty="0" smtClean="0"/>
              <a:t>e</a:t>
            </a:r>
            <a:endParaRPr lang="en-US" sz="3200" dirty="0"/>
          </a:p>
        </p:txBody>
      </p:sp>
      <p:pic>
        <p:nvPicPr>
          <p:cNvPr id="9" name="Picture 8" descr="wra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24400" y="685800"/>
            <a:ext cx="2667000" cy="17145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876800" y="2667000"/>
            <a:ext cx="2362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2060"/>
                </a:solidFill>
              </a:rPr>
              <a:t>fertilizer</a:t>
            </a:r>
            <a:endParaRPr lang="en-US" sz="3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667000"/>
            <a:ext cx="7391400" cy="25908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buFont typeface="Wingdings" pitchFamily="2" charset="2"/>
              <a:buChar char="v"/>
            </a:pPr>
            <a:r>
              <a:rPr lang="en-US" sz="5400" dirty="0" smtClean="0"/>
              <a:t>Farmers use chemical fertilizer and insecticides in their fields.</a:t>
            </a:r>
            <a:endParaRPr lang="en-US" sz="5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50587scr-bangladesh-cyclon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44658" y="381001"/>
            <a:ext cx="6784942" cy="510539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TextBox 3"/>
          <p:cNvSpPr txBox="1"/>
          <p:nvPr/>
        </p:nvSpPr>
        <p:spPr>
          <a:xfrm>
            <a:off x="3962400" y="5791200"/>
            <a:ext cx="2209800" cy="7078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002060"/>
                </a:solidFill>
              </a:rPr>
              <a:t>flood</a:t>
            </a:r>
            <a:endParaRPr lang="en-US" sz="40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90800" y="2514600"/>
            <a:ext cx="6337008" cy="22098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0070C0"/>
                </a:solidFill>
              </a:rPr>
              <a:t>When rain and floods wash</a:t>
            </a:r>
          </a:p>
          <a:p>
            <a:r>
              <a:rPr lang="en-US" sz="4000" dirty="0" smtClean="0">
                <a:solidFill>
                  <a:srgbClr val="0070C0"/>
                </a:solidFill>
              </a:rPr>
              <a:t> away some of these</a:t>
            </a:r>
          </a:p>
          <a:p>
            <a:r>
              <a:rPr lang="en-US" sz="4000" dirty="0" smtClean="0">
                <a:solidFill>
                  <a:srgbClr val="0070C0"/>
                </a:solidFill>
              </a:rPr>
              <a:t> chemicals ,they get mixed</a:t>
            </a:r>
          </a:p>
          <a:p>
            <a:r>
              <a:rPr lang="en-US" sz="4000" dirty="0" smtClean="0">
                <a:solidFill>
                  <a:srgbClr val="0070C0"/>
                </a:solidFill>
              </a:rPr>
              <a:t> with water in rivers ,canals</a:t>
            </a:r>
          </a:p>
          <a:p>
            <a:r>
              <a:rPr lang="en-US" sz="4000" dirty="0" smtClean="0">
                <a:solidFill>
                  <a:srgbClr val="0070C0"/>
                </a:solidFill>
              </a:rPr>
              <a:t> and ponds.</a:t>
            </a:r>
            <a:endParaRPr lang="en-US" sz="4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p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95600" y="1905000"/>
            <a:ext cx="5181600" cy="3657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05200" y="5943600"/>
            <a:ext cx="2438400" cy="76944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solidFill>
                  <a:srgbClr val="002060"/>
                </a:solidFill>
              </a:rPr>
              <a:t>factfories</a:t>
            </a:r>
            <a:endParaRPr lang="en-US" sz="4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62200" y="2438401"/>
            <a:ext cx="6477000" cy="1968500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>Mills and factories also throw their poisonous chemicals into rivers and canals.</a:t>
            </a:r>
            <a:endParaRPr lang="en-US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3" grpId="1" uiExpand="1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743200" y="5334000"/>
            <a:ext cx="3657600" cy="707886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tx2">
                    <a:lumMod val="50000"/>
                  </a:schemeClr>
                </a:solidFill>
              </a:rPr>
              <a:t>Water vehicles</a:t>
            </a:r>
            <a:endParaRPr lang="en-US" sz="40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5" name="Picture 4" descr="wra12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71600" y="736230"/>
            <a:ext cx="6794709" cy="45215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38400" y="2514601"/>
            <a:ext cx="6477000" cy="1828799"/>
          </a:xfrm>
          <a:solidFill>
            <a:srgbClr val="002060"/>
          </a:solidFill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rgbClr val="00B0F0"/>
                </a:solidFill>
              </a:rPr>
              <a:t>Water vehicles also pollute rivers by dumping oil, food waste and human waste into them.</a:t>
            </a:r>
            <a:endParaRPr lang="en-US" sz="36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p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71183" y="1295400"/>
            <a:ext cx="4305817" cy="417362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362200" y="5791200"/>
            <a:ext cx="358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accent4">
                    <a:lumMod val="50000"/>
                  </a:schemeClr>
                </a:solidFill>
              </a:rPr>
              <a:t>Unsafe drain</a:t>
            </a:r>
            <a:endParaRPr lang="en-US" sz="360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74638"/>
            <a:ext cx="7620000" cy="239236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Insanitary latrines and unsafe drains standing on river and canal banks are also responsible for further pollution. </a:t>
            </a:r>
            <a:endParaRPr lang="en-US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1981200"/>
            <a:ext cx="7498080" cy="2133600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dirty="0" smtClean="0"/>
              <a:t> </a:t>
            </a: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Thus ,water is contaminated by various kinds of waste and filth.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2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66800" y="274638"/>
            <a:ext cx="7696200" cy="2316162"/>
          </a:xfrm>
          <a:solidFill>
            <a:srgbClr val="92D050"/>
          </a:solidFill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			Single task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mtClean="0"/>
              <a:t>Say true or </a:t>
            </a:r>
            <a:r>
              <a:rPr lang="en-US" err="1" smtClean="0"/>
              <a:t>f</a:t>
            </a:r>
            <a:r>
              <a:rPr lang="en-US" smtClean="0"/>
              <a:t>alse</a:t>
            </a:r>
            <a:r>
              <a:rPr lang="en-US" dirty="0" smtClean="0"/>
              <a:t>; if false give the correct information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990600" y="3048000"/>
            <a:ext cx="7696200" cy="3078163"/>
          </a:xfrm>
          <a:solidFill>
            <a:srgbClr val="00B0F0"/>
          </a:solidFill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3500" dirty="0" smtClean="0"/>
              <a:t>a) Water is not polluted at all.</a:t>
            </a:r>
          </a:p>
          <a:p>
            <a:pPr>
              <a:buNone/>
            </a:pPr>
            <a:r>
              <a:rPr lang="en-US" sz="3500" dirty="0" smtClean="0"/>
              <a:t>b) Man does not pollute water.</a:t>
            </a:r>
          </a:p>
          <a:p>
            <a:pPr>
              <a:buNone/>
            </a:pPr>
            <a:r>
              <a:rPr lang="en-US" sz="3500" dirty="0" smtClean="0"/>
              <a:t>c) Unsafe drains pollute water.</a:t>
            </a:r>
          </a:p>
          <a:p>
            <a:pPr>
              <a:buNone/>
            </a:pPr>
            <a:r>
              <a:rPr lang="en-US" sz="3500" dirty="0" smtClean="0"/>
              <a:t>d) We must stop water pollution.</a:t>
            </a:r>
          </a:p>
          <a:p>
            <a:pPr>
              <a:buNone/>
            </a:pPr>
            <a:r>
              <a:rPr lang="en-US" sz="3500" dirty="0" smtClean="0"/>
              <a:t>e) We should not be conscious of water pollution</a:t>
            </a:r>
            <a:endParaRPr lang="en-US" sz="35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0" y="274638"/>
            <a:ext cx="2971800" cy="1143000"/>
          </a:xfrm>
          <a:solidFill>
            <a:srgbClr val="92D050"/>
          </a:solidFill>
        </p:spPr>
        <p:txBody>
          <a:bodyPr/>
          <a:lstStyle/>
          <a:p>
            <a:r>
              <a:rPr lang="en-US" dirty="0" smtClean="0"/>
              <a:t>Pairs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2133600"/>
            <a:ext cx="7174992" cy="4114800"/>
          </a:xfrm>
          <a:noFill/>
        </p:spPr>
        <p:txBody>
          <a:bodyPr>
            <a:normAutofit/>
          </a:bodyPr>
          <a:lstStyle/>
          <a:p>
            <a:pPr>
              <a:buNone/>
            </a:pPr>
            <a:r>
              <a:rPr lang="en-US" sz="4000" dirty="0" smtClean="0"/>
              <a:t>Name five sources of water pollution.</a:t>
            </a:r>
          </a:p>
          <a:p>
            <a:pPr>
              <a:buNone/>
            </a:pPr>
            <a:r>
              <a:rPr lang="en-US" sz="4000" dirty="0" smtClean="0">
                <a:solidFill>
                  <a:srgbClr val="92D050"/>
                </a:solidFill>
              </a:rPr>
              <a:t>a)Chemical fertilizer</a:t>
            </a:r>
          </a:p>
          <a:p>
            <a:pPr>
              <a:buNone/>
            </a:pPr>
            <a:r>
              <a:rPr lang="en-US" sz="4000" dirty="0" smtClean="0">
                <a:solidFill>
                  <a:schemeClr val="accent4">
                    <a:lumMod val="50000"/>
                  </a:schemeClr>
                </a:solidFill>
              </a:rPr>
              <a:t>b)Industrial discharge</a:t>
            </a:r>
          </a:p>
          <a:p>
            <a:pPr>
              <a:buNone/>
            </a:pPr>
            <a:r>
              <a:rPr lang="en-US" sz="4000" dirty="0" smtClean="0">
                <a:solidFill>
                  <a:srgbClr val="00B050"/>
                </a:solidFill>
              </a:rPr>
              <a:t>c)Oil from water vehicles</a:t>
            </a:r>
          </a:p>
          <a:p>
            <a:pPr>
              <a:buNone/>
            </a:pPr>
            <a:r>
              <a:rPr lang="en-US" sz="4000" dirty="0" smtClean="0">
                <a:solidFill>
                  <a:srgbClr val="00B0F0"/>
                </a:solidFill>
              </a:rPr>
              <a:t>d)Food waste </a:t>
            </a:r>
            <a:r>
              <a:rPr lang="en-US" sz="4000" dirty="0" smtClean="0">
                <a:solidFill>
                  <a:schemeClr val="tx2">
                    <a:lumMod val="75000"/>
                  </a:schemeClr>
                </a:solidFill>
              </a:rPr>
              <a:t>e)Human waste</a:t>
            </a:r>
            <a:endParaRPr lang="en-US" sz="40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457200"/>
            <a:ext cx="3124200" cy="960438"/>
          </a:xfrm>
          <a:solidFill>
            <a:srgbClr val="00B0F0"/>
          </a:solidFill>
        </p:spPr>
        <p:txBody>
          <a:bodyPr>
            <a:normAutofit/>
          </a:bodyPr>
          <a:lstStyle/>
          <a:p>
            <a:r>
              <a:rPr lang="en-US" dirty="0" smtClean="0"/>
              <a:t>Group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2819400"/>
            <a:ext cx="7498080" cy="1981200"/>
          </a:xfrm>
          <a:solidFill>
            <a:srgbClr val="92D050"/>
          </a:solidFill>
        </p:spPr>
        <p:txBody>
          <a:bodyPr/>
          <a:lstStyle/>
          <a:p>
            <a:pPr>
              <a:buNone/>
            </a:pPr>
            <a:r>
              <a:rPr lang="en-US" sz="4800" dirty="0" smtClean="0"/>
              <a:t>Find out the ways of    reducing water pollution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200400" y="304800"/>
            <a:ext cx="2667000" cy="1066800"/>
          </a:xfrm>
          <a:solidFill>
            <a:srgbClr val="92D050"/>
          </a:solidFill>
        </p:spPr>
        <p:txBody>
          <a:bodyPr/>
          <a:lstStyle/>
          <a:p>
            <a:r>
              <a:rPr lang="en-US" dirty="0" smtClean="0">
                <a:solidFill>
                  <a:srgbClr val="002060"/>
                </a:solidFill>
              </a:rPr>
              <a:t>Evaluation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solidFill>
                  <a:srgbClr val="00B050"/>
                </a:solidFill>
              </a:rPr>
              <a:t>a) How does man pollute water?</a:t>
            </a:r>
          </a:p>
          <a:p>
            <a:pPr>
              <a:buNone/>
            </a:pP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</a:rPr>
              <a:t>b) How farmers contribute to water pollution?</a:t>
            </a:r>
          </a:p>
          <a:p>
            <a:pPr>
              <a:buNone/>
            </a:pPr>
            <a:r>
              <a:rPr lang="en-US" sz="3600" dirty="0" smtClean="0">
                <a:solidFill>
                  <a:schemeClr val="accent3">
                    <a:lumMod val="75000"/>
                  </a:schemeClr>
                </a:solidFill>
              </a:rPr>
              <a:t>c)How do chemicals get mixed with water?</a:t>
            </a:r>
          </a:p>
          <a:p>
            <a:pPr>
              <a:buNone/>
            </a:pPr>
            <a:r>
              <a:rPr lang="en-US" b="1" dirty="0" smtClean="0">
                <a:solidFill>
                  <a:srgbClr val="0070C0"/>
                </a:solidFill>
              </a:rPr>
              <a:t>d)What drains pollute water?</a:t>
            </a:r>
          </a:p>
          <a:p>
            <a:pPr>
              <a:buNone/>
            </a:pPr>
            <a:r>
              <a:rPr lang="en-US" b="1" dirty="0" smtClean="0">
                <a:solidFill>
                  <a:srgbClr val="00B0F0"/>
                </a:solidFill>
              </a:rPr>
              <a:t>e)How do water vehicles pollute </a:t>
            </a:r>
            <a:r>
              <a:rPr lang="en-US" dirty="0" smtClean="0">
                <a:solidFill>
                  <a:srgbClr val="00B0F0"/>
                </a:solidFill>
              </a:rPr>
              <a:t>water?</a:t>
            </a:r>
            <a:endParaRPr lang="en-US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76600" y="152400"/>
            <a:ext cx="4876800" cy="1524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4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Home Work</a:t>
            </a:r>
            <a:br>
              <a:rPr lang="en-US" sz="4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2590801"/>
            <a:ext cx="7239000" cy="1904999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en-US" sz="5400" dirty="0" smtClean="0">
                <a:solidFill>
                  <a:srgbClr val="00B0F0"/>
                </a:solidFill>
              </a:rPr>
              <a:t>Write a short paragraph on water pollution</a:t>
            </a:r>
            <a:endParaRPr lang="en-US" sz="5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 animBg="1"/>
      <p:bldP spid="3" grpId="0" build="p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ilk-flower-arrangments[1]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2518320"/>
            <a:ext cx="4114800" cy="411107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52600" y="838200"/>
            <a:ext cx="5791200" cy="110799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6600" dirty="0" smtClean="0"/>
              <a:t>Thank you		</a:t>
            </a:r>
            <a:endParaRPr lang="en-US" sz="6600" dirty="0"/>
          </a:p>
        </p:txBody>
      </p:sp>
      <p:pic>
        <p:nvPicPr>
          <p:cNvPr id="4" name="Picture 3" descr="sada golaf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24400" y="2819399"/>
            <a:ext cx="3700375" cy="35766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539</TotalTime>
  <Words>300</Words>
  <Application>Microsoft Office PowerPoint</Application>
  <PresentationFormat>On-screen Show (4:3)</PresentationFormat>
  <Paragraphs>59</Paragraphs>
  <Slides>24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6" baseType="lpstr">
      <vt:lpstr>Solstice</vt:lpstr>
      <vt:lpstr>Package</vt:lpstr>
      <vt:lpstr>Slide 1</vt:lpstr>
      <vt:lpstr>Teacher’ Information</vt:lpstr>
      <vt:lpstr>Learning Outcome </vt:lpstr>
      <vt:lpstr>Slide 4</vt:lpstr>
      <vt:lpstr>Slide 5</vt:lpstr>
      <vt:lpstr>Slide 6</vt:lpstr>
      <vt:lpstr>Water ,another vital element of the environment , is polluted in many ways.</vt:lpstr>
      <vt:lpstr>Slide 8</vt:lpstr>
      <vt:lpstr>Farmers use chemical fertilizer and insecticides in their fields.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Insanitary latrines and unsafe drains standing on river and canal banks are also responsible for further pollution. </vt:lpstr>
      <vt:lpstr> Thus ,water is contaminated by various kinds of waste and filth.</vt:lpstr>
      <vt:lpstr>   Single task Say true or false; if false give the correct information</vt:lpstr>
      <vt:lpstr>Pairs work</vt:lpstr>
      <vt:lpstr>Group Work</vt:lpstr>
      <vt:lpstr>Evaluation</vt:lpstr>
      <vt:lpstr>Home Work </vt:lpstr>
      <vt:lpstr>Slide 24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/>
  <cp:lastModifiedBy>Administrator</cp:lastModifiedBy>
  <cp:revision>76</cp:revision>
  <dcterms:created xsi:type="dcterms:W3CDTF">2006-08-16T00:00:00Z</dcterms:created>
  <dcterms:modified xsi:type="dcterms:W3CDTF">2013-03-28T12:58:47Z</dcterms:modified>
</cp:coreProperties>
</file>